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20/04/1440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3771912"/>
          </a:xfrm>
          <a:effectLst>
            <a:outerShdw blurRad="50800" dist="38100" dir="8100000" algn="tr" rotWithShape="0">
              <a:prstClr val="black">
                <a:alpha val="40000"/>
              </a:prstClr>
            </a:outerShdw>
          </a:effectLst>
          <a:scene3d>
            <a:camera prst="perspectiveFront"/>
            <a:lightRig rig="threePt" dir="t"/>
          </a:scene3d>
        </p:spPr>
        <p:txBody>
          <a:bodyPr>
            <a:noAutofit/>
          </a:bodyPr>
          <a:lstStyle/>
          <a:p>
            <a:pPr algn="ctr"/>
            <a:r>
              <a:rPr lang="en-US" sz="6600" spc="600" smtClean="0">
                <a:solidFill>
                  <a:srgbClr val="FF0000"/>
                </a:solidFill>
              </a:rPr>
              <a:t>CHAPTER </a:t>
            </a:r>
            <a:r>
              <a:rPr lang="en-US" sz="6600" spc="600" smtClean="0">
                <a:solidFill>
                  <a:srgbClr val="FF0000"/>
                </a:solidFill>
              </a:rPr>
              <a:t>5</a:t>
            </a:r>
            <a:br>
              <a:rPr lang="en-US" sz="6600" spc="600" smtClean="0">
                <a:solidFill>
                  <a:srgbClr val="FF0000"/>
                </a:solidFill>
              </a:rPr>
            </a:br>
            <a:r>
              <a:rPr lang="en-US" sz="6600" spc="600" smtClean="0">
                <a:solidFill>
                  <a:srgbClr val="FF0000"/>
                </a:solidFill>
              </a:rPr>
              <a:t>part 1</a:t>
            </a:r>
            <a:r>
              <a:rPr lang="en-US" sz="6600" spc="600" dirty="0" smtClean="0">
                <a:solidFill>
                  <a:srgbClr val="FF0000"/>
                </a:solidFill>
              </a:rPr>
              <a:t/>
            </a:r>
            <a:br>
              <a:rPr lang="en-US" sz="6600" spc="600" dirty="0" smtClean="0">
                <a:solidFill>
                  <a:srgbClr val="FF0000"/>
                </a:solidFill>
              </a:rPr>
            </a:br>
            <a:r>
              <a:rPr lang="en-US" sz="6600" u="sng" spc="600" dirty="0" smtClean="0">
                <a:solidFill>
                  <a:srgbClr val="FF0000"/>
                </a:solidFill>
              </a:rPr>
              <a:t>DATA COMMUNICATION</a:t>
            </a:r>
            <a:endParaRPr lang="en-US" sz="6600" spc="600" dirty="0">
              <a:solidFill>
                <a:srgbClr val="FF0000"/>
              </a:solidFill>
            </a:endParaRPr>
          </a:p>
        </p:txBody>
      </p:sp>
      <p:sp>
        <p:nvSpPr>
          <p:cNvPr id="3" name="عنوان فرعي 2"/>
          <p:cNvSpPr>
            <a:spLocks noGrp="1"/>
          </p:cNvSpPr>
          <p:nvPr>
            <p:ph type="subTitle" idx="1"/>
          </p:nvPr>
        </p:nvSpPr>
        <p:spPr>
          <a:xfrm>
            <a:off x="533400" y="4643446"/>
            <a:ext cx="7854696" cy="1428760"/>
          </a:xfrm>
        </p:spPr>
        <p:txBody>
          <a:bodyPr>
            <a:normAutofit/>
          </a:bodyPr>
          <a:lstStyle/>
          <a:p>
            <a:pPr algn="l"/>
            <a:endParaRPr lang="en-US" sz="3600" b="1" dirty="0" smtClean="0">
              <a:solidFill>
                <a:schemeClr val="bg1"/>
              </a:solidFill>
              <a:cs typeface="Arial" charset="0"/>
            </a:endParaRPr>
          </a:p>
          <a:p>
            <a:pPr algn="l"/>
            <a:r>
              <a:rPr lang="en-US" sz="3600" b="1" dirty="0" smtClean="0">
                <a:solidFill>
                  <a:schemeClr val="bg1"/>
                </a:solidFill>
                <a:cs typeface="Arial" charset="0"/>
              </a:rPr>
              <a:t>Prepared </a:t>
            </a:r>
            <a:r>
              <a:rPr lang="en-US" sz="3600" b="1" dirty="0" err="1" smtClean="0">
                <a:solidFill>
                  <a:schemeClr val="bg1"/>
                </a:solidFill>
                <a:cs typeface="Arial" charset="0"/>
              </a:rPr>
              <a:t>by:Ahmed</a:t>
            </a:r>
            <a:r>
              <a:rPr lang="en-US" sz="3600" b="1" dirty="0" smtClean="0">
                <a:solidFill>
                  <a:schemeClr val="bg1"/>
                </a:solidFill>
                <a:cs typeface="Arial" charset="0"/>
              </a:rPr>
              <a:t> AL-</a:t>
            </a:r>
            <a:r>
              <a:rPr lang="en-US" sz="3600" b="1" dirty="0" err="1" smtClean="0">
                <a:solidFill>
                  <a:schemeClr val="bg1"/>
                </a:solidFill>
                <a:cs typeface="Arial" charset="0"/>
              </a:rPr>
              <a:t>Ashoor</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Data Transmission </a:t>
            </a:r>
            <a:endParaRPr lang="en-US" dirty="0">
              <a:solidFill>
                <a:srgbClr val="FF0000"/>
              </a:solidFill>
            </a:endParaRPr>
          </a:p>
        </p:txBody>
      </p:sp>
      <p:sp>
        <p:nvSpPr>
          <p:cNvPr id="3" name="عنصر نائب للمحتوى 2"/>
          <p:cNvSpPr>
            <a:spLocks noGrp="1"/>
          </p:cNvSpPr>
          <p:nvPr>
            <p:ph idx="1"/>
          </p:nvPr>
        </p:nvSpPr>
        <p:spPr/>
        <p:txBody>
          <a:bodyPr/>
          <a:lstStyle/>
          <a:p>
            <a:r>
              <a:rPr lang="en-US" u="sng" dirty="0" smtClean="0"/>
              <a:t>Advantages of Analog Signaling:-</a:t>
            </a:r>
            <a:endParaRPr lang="en-US" dirty="0" smtClean="0"/>
          </a:p>
          <a:p>
            <a:pPr>
              <a:buNone/>
            </a:pPr>
            <a:r>
              <a:rPr lang="en-US" dirty="0" smtClean="0"/>
              <a:t>1· Allows multiple transmissions across the cable.</a:t>
            </a:r>
          </a:p>
          <a:p>
            <a:pPr>
              <a:buNone/>
            </a:pPr>
            <a:r>
              <a:rPr lang="en-US" dirty="0" smtClean="0"/>
              <a:t>2· Suffers less from attenuation.</a:t>
            </a:r>
          </a:p>
          <a:p>
            <a:endParaRPr lang="en-US" dirty="0" smtClean="0"/>
          </a:p>
          <a:p>
            <a:r>
              <a:rPr lang="en-US" u="sng" dirty="0" smtClean="0"/>
              <a:t>Disadvantages of Analog Signaling:-</a:t>
            </a:r>
            <a:endParaRPr lang="en-US" dirty="0" smtClean="0"/>
          </a:p>
          <a:p>
            <a:pPr>
              <a:buNone/>
            </a:pPr>
            <a:r>
              <a:rPr lang="en-US" dirty="0" smtClean="0"/>
              <a:t>1· Suffers from electromagnetic interference (EMI).</a:t>
            </a:r>
          </a:p>
          <a:p>
            <a:pPr>
              <a:buNone/>
            </a:pPr>
            <a:r>
              <a:rPr lang="en-US" dirty="0" smtClean="0"/>
              <a:t>2· Can only be transmitted in one direction without sophisticated equipment.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Data Transmission </a:t>
            </a:r>
            <a:endParaRPr lang="en-US" dirty="0">
              <a:solidFill>
                <a:srgbClr val="FF0000"/>
              </a:solidFill>
            </a:endParaRPr>
          </a:p>
        </p:txBody>
      </p:sp>
      <p:sp>
        <p:nvSpPr>
          <p:cNvPr id="3" name="عنصر نائب للمحتوى 2"/>
          <p:cNvSpPr>
            <a:spLocks noGrp="1"/>
          </p:cNvSpPr>
          <p:nvPr>
            <p:ph idx="1"/>
          </p:nvPr>
        </p:nvSpPr>
        <p:spPr/>
        <p:txBody>
          <a:bodyPr/>
          <a:lstStyle/>
          <a:p>
            <a:r>
              <a:rPr lang="en-US" b="1" u="sng" dirty="0" smtClean="0"/>
              <a:t>Digital Signal</a:t>
            </a:r>
            <a:endParaRPr lang="en-US" dirty="0" smtClean="0"/>
          </a:p>
          <a:p>
            <a:r>
              <a:rPr lang="en-US" dirty="0" smtClean="0"/>
              <a:t>The transfer of data in the form of digit is called digital signal or digital data transmission. Digital signals consist of binary digits(</a:t>
            </a:r>
            <a:r>
              <a:rPr lang="en-US" sz="3600" dirty="0" smtClean="0"/>
              <a:t>0</a:t>
            </a:r>
            <a:r>
              <a:rPr lang="en-US" dirty="0" smtClean="0"/>
              <a:t>&amp;</a:t>
            </a:r>
            <a:r>
              <a:rPr lang="en-US" sz="3600" dirty="0" smtClean="0"/>
              <a:t>1</a:t>
            </a:r>
            <a:r>
              <a:rPr lang="en-US" dirty="0" smtClean="0"/>
              <a:t>). </a:t>
            </a:r>
          </a:p>
          <a:p>
            <a:r>
              <a:rPr lang="en-US" dirty="0" smtClean="0"/>
              <a:t>Electrical pulses are used to represent binary digits. Data transmission between computers is in the form of digital signals.</a:t>
            </a:r>
          </a:p>
          <a:p>
            <a:endParaRPr lang="en-US" dirty="0"/>
          </a:p>
        </p:txBody>
      </p:sp>
      <p:pic>
        <p:nvPicPr>
          <p:cNvPr id="4" name="صورة 3"/>
          <p:cNvPicPr/>
          <p:nvPr/>
        </p:nvPicPr>
        <p:blipFill>
          <a:blip r:embed="rId2"/>
          <a:srcRect/>
          <a:stretch>
            <a:fillRect/>
          </a:stretch>
        </p:blipFill>
        <p:spPr bwMode="auto">
          <a:xfrm>
            <a:off x="4286248" y="4714884"/>
            <a:ext cx="4214842" cy="16450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Data Transmission </a:t>
            </a:r>
            <a:endParaRPr lang="en-US" dirty="0">
              <a:solidFill>
                <a:srgbClr val="FF0000"/>
              </a:solidFill>
            </a:endParaRPr>
          </a:p>
        </p:txBody>
      </p:sp>
      <p:sp>
        <p:nvSpPr>
          <p:cNvPr id="21505" name="Rectangle 1"/>
          <p:cNvSpPr>
            <a:spLocks noGrp="1" noChangeArrowheads="1"/>
          </p:cNvSpPr>
          <p:nvPr>
            <p:ph idx="1"/>
          </p:nvPr>
        </p:nvSpPr>
        <p:spPr bwMode="auto">
          <a:xfrm>
            <a:off x="457200" y="1935480"/>
            <a:ext cx="8707064" cy="30469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Advantages of Digital Signaling:-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Equipment is cheaper and simpler than analog equipment.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en-US" sz="2400" dirty="0" smtClean="0">
                <a:solidFill>
                  <a:srgbClr val="333333"/>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Signals can be transmitted on a cable bidirectional.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Digital signals suffer less from electromagnetic interference (EMI).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Disadvantages Digital Signaling:-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r>
              <a:rPr kumimoji="0" lang="en-US" sz="24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Only one signal can be sent at a time.   </a:t>
            </a:r>
            <a:endParaRPr kumimoji="0" lang="en-US" sz="2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333333"/>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Digital signals suffer from attenuation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u="sng" dirty="0" smtClean="0">
                <a:solidFill>
                  <a:srgbClr val="FF0000"/>
                </a:solidFill>
              </a:rPr>
              <a:t>Modes of Data Communication</a:t>
            </a:r>
            <a:endParaRPr lang="en-US" dirty="0">
              <a:solidFill>
                <a:srgbClr val="FF0000"/>
              </a:solidFill>
            </a:endParaRPr>
          </a:p>
        </p:txBody>
      </p:sp>
      <p:sp>
        <p:nvSpPr>
          <p:cNvPr id="3" name="عنصر نائب للمحتوى 2"/>
          <p:cNvSpPr>
            <a:spLocks noGrp="1"/>
          </p:cNvSpPr>
          <p:nvPr>
            <p:ph idx="1"/>
          </p:nvPr>
        </p:nvSpPr>
        <p:spPr/>
        <p:txBody>
          <a:bodyPr>
            <a:normAutofit/>
          </a:bodyPr>
          <a:lstStyle/>
          <a:p>
            <a:r>
              <a:rPr lang="en-US" sz="2800" dirty="0" smtClean="0"/>
              <a:t>The manner in which data is transmitted from one location to another location is called                      ‘data transmission mode’.</a:t>
            </a:r>
          </a:p>
          <a:p>
            <a:r>
              <a:rPr lang="en-US" dirty="0" smtClean="0"/>
              <a:t>There are three ways or modes for transmitting data from one location to another. These are:</a:t>
            </a:r>
          </a:p>
          <a:p>
            <a:r>
              <a:rPr lang="en-US" dirty="0" smtClean="0"/>
              <a:t>(1) Simplex.</a:t>
            </a:r>
          </a:p>
          <a:p>
            <a:r>
              <a:rPr lang="en-US" dirty="0" smtClean="0"/>
              <a:t>(2) Half duplex.</a:t>
            </a:r>
          </a:p>
          <a:p>
            <a:r>
              <a:rPr lang="en-US" dirty="0" smtClean="0"/>
              <a:t>(3) Full duplex</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Modes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pPr>
              <a:buNone/>
            </a:pPr>
            <a:r>
              <a:rPr lang="en-US" b="1" dirty="0" smtClean="0"/>
              <a:t>Simplex Mode:</a:t>
            </a:r>
          </a:p>
          <a:p>
            <a:r>
              <a:rPr lang="en-US" dirty="0" smtClean="0"/>
              <a:t>In simplex mode, data is transmitted in only one direction. A terminal can only send data and cannot receive it or it can only receive data but cannot send it.</a:t>
            </a:r>
          </a:p>
          <a:p>
            <a:r>
              <a:rPr lang="en-US" dirty="0" smtClean="0"/>
              <a:t>examples of simplex transmission: Speaker, radio and television</a:t>
            </a:r>
          </a:p>
          <a:p>
            <a:endParaRPr lang="en-US" dirty="0"/>
          </a:p>
        </p:txBody>
      </p:sp>
      <p:pic>
        <p:nvPicPr>
          <p:cNvPr id="4" name="صورة 3" descr="C:\Users\A_J_J\Desktop\data-communication-46-638.jpg"/>
          <p:cNvPicPr/>
          <p:nvPr/>
        </p:nvPicPr>
        <p:blipFill>
          <a:blip r:embed="rId2" cstate="print"/>
          <a:srcRect/>
          <a:stretch>
            <a:fillRect/>
          </a:stretch>
        </p:blipFill>
        <p:spPr bwMode="auto">
          <a:xfrm>
            <a:off x="4000496" y="4429132"/>
            <a:ext cx="4520610" cy="19448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Modes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b="1" dirty="0" smtClean="0"/>
              <a:t>Simplex Mode:</a:t>
            </a:r>
            <a:endParaRPr lang="en-US" u="sng" dirty="0" smtClean="0"/>
          </a:p>
          <a:p>
            <a:r>
              <a:rPr lang="en-US" u="sng" dirty="0" smtClean="0"/>
              <a:t>Advantages of Simplex</a:t>
            </a:r>
            <a:endParaRPr lang="en-US" dirty="0" smtClean="0"/>
          </a:p>
          <a:p>
            <a:r>
              <a:rPr lang="en-US" dirty="0" smtClean="0"/>
              <a:t>•Cheapest communication method.</a:t>
            </a:r>
          </a:p>
          <a:p>
            <a:r>
              <a:rPr lang="en-US" u="sng" dirty="0" smtClean="0"/>
              <a:t>Disadvantage of Simplex</a:t>
            </a:r>
            <a:endParaRPr lang="en-US" dirty="0" smtClean="0"/>
          </a:p>
          <a:p>
            <a:r>
              <a:rPr lang="en-US" dirty="0" smtClean="0"/>
              <a:t>•Only allows for communication in one direction.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Modes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pPr>
              <a:buNone/>
            </a:pPr>
            <a:r>
              <a:rPr lang="en-US" b="1" dirty="0" smtClean="0"/>
              <a:t>Half Duplex Mode:</a:t>
            </a:r>
            <a:endParaRPr lang="en-US" dirty="0" smtClean="0"/>
          </a:p>
          <a:p>
            <a:r>
              <a:rPr lang="en-US" dirty="0" smtClean="0"/>
              <a:t>In half duplex mode, data can be transmitted in both directions but only in one direction at a time. During any transmission, one is the transmitter and the other is receiver.</a:t>
            </a:r>
          </a:p>
          <a:p>
            <a:r>
              <a:rPr lang="en-US" dirty="0" smtClean="0"/>
              <a:t>Wireless communication is an example of half duplex</a:t>
            </a:r>
          </a:p>
          <a:p>
            <a:endParaRPr lang="en-US" dirty="0"/>
          </a:p>
        </p:txBody>
      </p:sp>
      <p:pic>
        <p:nvPicPr>
          <p:cNvPr id="4" name="صورة 3" descr="C:\Users\A_J_J\Desktop\220px-HalfDuplex.JPG"/>
          <p:cNvPicPr/>
          <p:nvPr/>
        </p:nvPicPr>
        <p:blipFill>
          <a:blip r:embed="rId2"/>
          <a:srcRect/>
          <a:stretch>
            <a:fillRect/>
          </a:stretch>
        </p:blipFill>
        <p:spPr bwMode="auto">
          <a:xfrm>
            <a:off x="2214546" y="4497405"/>
            <a:ext cx="5429288" cy="18605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Modes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b="1" dirty="0" smtClean="0"/>
              <a:t>Half Duplex Mode:</a:t>
            </a:r>
          </a:p>
          <a:p>
            <a:r>
              <a:rPr lang="en-US" u="sng" dirty="0" smtClean="0"/>
              <a:t>Advantages of Half Duplex</a:t>
            </a:r>
            <a:endParaRPr lang="en-US" dirty="0" smtClean="0"/>
          </a:p>
          <a:p>
            <a:r>
              <a:rPr lang="en-US" dirty="0" smtClean="0"/>
              <a:t>· Costs less than full duplex.</a:t>
            </a:r>
          </a:p>
          <a:p>
            <a:r>
              <a:rPr lang="en-US" dirty="0" smtClean="0"/>
              <a:t>· Enables for two way communications.</a:t>
            </a:r>
          </a:p>
          <a:p>
            <a:r>
              <a:rPr lang="en-US" u="sng" dirty="0" smtClean="0"/>
              <a:t>Disadvantages of Half Duplex</a:t>
            </a:r>
            <a:endParaRPr lang="en-US" dirty="0" smtClean="0"/>
          </a:p>
          <a:p>
            <a:r>
              <a:rPr lang="en-US" dirty="0" smtClean="0"/>
              <a:t>· Costs more than simplex.</a:t>
            </a:r>
          </a:p>
          <a:p>
            <a:r>
              <a:rPr lang="en-US" dirty="0" smtClean="0"/>
              <a:t>· Only one device can transmit at a time.</a:t>
            </a:r>
          </a:p>
          <a:p>
            <a:r>
              <a:rPr lang="en-US" dirty="0" smtClean="0"/>
              <a:t>It is a slow mode for transmitting data because  time wastes in switching directions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Modes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pPr>
              <a:buNone/>
            </a:pPr>
            <a:r>
              <a:rPr lang="en-US" b="1" dirty="0" smtClean="0"/>
              <a:t>Full Duplex Mode:</a:t>
            </a:r>
            <a:endParaRPr lang="en-US" dirty="0" smtClean="0"/>
          </a:p>
          <a:p>
            <a:r>
              <a:rPr lang="en-US" dirty="0" smtClean="0"/>
              <a:t>In full mode, data can be transmitted in both directions simultaneously. It is a faster mode for transmitting data because no time wastes in switching</a:t>
            </a:r>
          </a:p>
          <a:p>
            <a:pPr>
              <a:buNone/>
            </a:pPr>
            <a:r>
              <a:rPr lang="en-US" dirty="0" smtClean="0"/>
              <a:t>    directions.</a:t>
            </a:r>
          </a:p>
          <a:p>
            <a:r>
              <a:rPr lang="en-US" dirty="0" smtClean="0"/>
              <a:t>Example of full duplex is telephone set in which both the users can talk and listen at the same time.</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Modes of Data Communication</a:t>
            </a:r>
            <a:endParaRPr lang="en-US" dirty="0">
              <a:solidFill>
                <a:srgbClr val="FF0000"/>
              </a:solidFill>
            </a:endParaRPr>
          </a:p>
        </p:txBody>
      </p:sp>
      <p:pic>
        <p:nvPicPr>
          <p:cNvPr id="4" name="عنصر نائب للمحتوى 3" descr="C:\Users\A_J_J\Desktop\full-duplex.jpg"/>
          <p:cNvPicPr>
            <a:picLocks noGrp="1"/>
          </p:cNvPicPr>
          <p:nvPr>
            <p:ph idx="1"/>
          </p:nvPr>
        </p:nvPicPr>
        <p:blipFill>
          <a:blip r:embed="rId2"/>
          <a:srcRect/>
          <a:stretch>
            <a:fillRect/>
          </a:stretch>
        </p:blipFill>
        <p:spPr bwMode="auto">
          <a:xfrm>
            <a:off x="642910" y="1857364"/>
            <a:ext cx="7830812" cy="4467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u="sng" dirty="0" smtClean="0">
                <a:solidFill>
                  <a:srgbClr val="FF0000"/>
                </a:solidFill>
              </a:rPr>
              <a:t>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pPr algn="just"/>
            <a:endParaRPr lang="en-US" sz="3600" spc="-300" dirty="0" smtClean="0"/>
          </a:p>
          <a:p>
            <a:pPr algn="just"/>
            <a:r>
              <a:rPr lang="en-US" sz="3600" spc="-300" dirty="0" smtClean="0"/>
              <a:t>Is the facility to transfer data to remote locations quickly &amp; conveniently , the data is transferred by means of a telecommunication network</a:t>
            </a:r>
            <a:r>
              <a:rPr 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Modes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u="sng" dirty="0" smtClean="0"/>
              <a:t>Advantage of Full Duplex.</a:t>
            </a:r>
            <a:endParaRPr lang="en-US" dirty="0" smtClean="0"/>
          </a:p>
          <a:p>
            <a:r>
              <a:rPr lang="en-US" dirty="0" smtClean="0"/>
              <a:t>· Enables two-way communication simultaneously.</a:t>
            </a:r>
          </a:p>
          <a:p>
            <a:r>
              <a:rPr lang="en-US" u="sng" dirty="0" smtClean="0"/>
              <a:t>Disadvantage of Full Duplex.</a:t>
            </a:r>
            <a:endParaRPr lang="en-US" dirty="0" smtClean="0"/>
          </a:p>
          <a:p>
            <a:r>
              <a:rPr lang="en-US" dirty="0" smtClean="0"/>
              <a:t>· The most expensive method in terms of equipment because of two bandwidth channels is required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solidFill>
                  <a:srgbClr val="FF0000"/>
                </a:solidFill>
              </a:rPr>
              <a:t>Elements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sz="3600" i="1" dirty="0" smtClean="0"/>
              <a:t>Four basic elements are needed for any communication system:-</a:t>
            </a:r>
          </a:p>
          <a:p>
            <a:pPr>
              <a:buNone/>
            </a:pPr>
            <a:r>
              <a:rPr lang="en-US" sz="3600" b="1" dirty="0" smtClean="0"/>
              <a:t>1- Sender.</a:t>
            </a:r>
            <a:endParaRPr lang="en-US" sz="3600" dirty="0" smtClean="0"/>
          </a:p>
          <a:p>
            <a:pPr>
              <a:buNone/>
            </a:pPr>
            <a:r>
              <a:rPr lang="en-US" sz="3600" b="1" dirty="0" smtClean="0"/>
              <a:t>2- Medium.</a:t>
            </a:r>
            <a:endParaRPr lang="en-US" sz="3600" dirty="0" smtClean="0"/>
          </a:p>
          <a:p>
            <a:pPr>
              <a:buNone/>
            </a:pPr>
            <a:r>
              <a:rPr lang="en-US" sz="3600" b="1" dirty="0" smtClean="0"/>
              <a:t>3- Receiver.</a:t>
            </a:r>
            <a:endParaRPr lang="en-US" sz="3600" dirty="0" smtClean="0"/>
          </a:p>
          <a:p>
            <a:pPr>
              <a:buNone/>
            </a:pPr>
            <a:r>
              <a:rPr lang="en-US" sz="3600" b="1" dirty="0" smtClean="0"/>
              <a:t>4- Protocols.</a:t>
            </a:r>
            <a:endParaRPr lang="en-US" sz="36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solidFill>
                  <a:srgbClr val="FF0000"/>
                </a:solidFill>
              </a:rPr>
              <a:t>Elements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dirty="0" smtClean="0"/>
              <a:t>1. </a:t>
            </a:r>
            <a:r>
              <a:rPr lang="en-US" b="1" dirty="0" smtClean="0"/>
              <a:t>Sender</a:t>
            </a:r>
            <a:r>
              <a:rPr lang="en-US" dirty="0" smtClean="0"/>
              <a:t>. The computer or device that is used for sending data is called sender, source or          transmitter . In modern digital communication system, the source is usually a computer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solidFill>
                  <a:srgbClr val="FF0000"/>
                </a:solidFill>
              </a:rPr>
              <a:t>Elements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dirty="0" smtClean="0"/>
              <a:t>2. </a:t>
            </a:r>
            <a:r>
              <a:rPr lang="en-US" b="1" dirty="0" smtClean="0"/>
              <a:t>Medium</a:t>
            </a:r>
            <a:r>
              <a:rPr lang="en-US" dirty="0" smtClean="0"/>
              <a:t>. The means through which data is sent from one location to another is called transmission medium.</a:t>
            </a:r>
          </a:p>
          <a:p>
            <a:r>
              <a:rPr lang="en-US" dirty="0" smtClean="0"/>
              <a:t> If the receiver and transmitter are within a building, a wire connects them.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solidFill>
                  <a:srgbClr val="FF0000"/>
                </a:solidFill>
              </a:rPr>
              <a:t>Elements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dirty="0" smtClean="0"/>
              <a:t>3. </a:t>
            </a:r>
            <a:r>
              <a:rPr lang="en-US" b="1" dirty="0" smtClean="0"/>
              <a:t>Receiver</a:t>
            </a:r>
            <a:r>
              <a:rPr lang="en-US" dirty="0" smtClean="0"/>
              <a:t>. The device or computer that receives the data is called receiver. The receiver can be a computer, printer or a fax machine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solidFill>
                  <a:srgbClr val="FF0000"/>
                </a:solidFill>
              </a:rPr>
              <a:t>Elements of Data Communication</a:t>
            </a:r>
            <a:endParaRPr lang="en-US" dirty="0">
              <a:solidFill>
                <a:srgbClr val="FF0000"/>
              </a:solidFill>
            </a:endParaRPr>
          </a:p>
        </p:txBody>
      </p:sp>
      <p:sp>
        <p:nvSpPr>
          <p:cNvPr id="3" name="عنصر نائب للمحتوى 2"/>
          <p:cNvSpPr>
            <a:spLocks noGrp="1"/>
          </p:cNvSpPr>
          <p:nvPr>
            <p:ph idx="1"/>
          </p:nvPr>
        </p:nvSpPr>
        <p:spPr/>
        <p:txBody>
          <a:bodyPr/>
          <a:lstStyle/>
          <a:p>
            <a:r>
              <a:rPr lang="en-US" dirty="0" smtClean="0"/>
              <a:t>4. </a:t>
            </a:r>
            <a:r>
              <a:rPr lang="en-US" b="1" dirty="0" smtClean="0"/>
              <a:t>Protocols</a:t>
            </a:r>
            <a:r>
              <a:rPr lang="en-US" dirty="0" smtClean="0"/>
              <a:t>. There are rules under which data transmission takes place between sender and receiver. The data communication is used to transfer data from one computer to another ,They follow same communication protocols can communicate and exchange data.</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u="sng" dirty="0" smtClean="0">
                <a:solidFill>
                  <a:srgbClr val="FF0000"/>
                </a:solidFill>
              </a:rPr>
              <a:t>Data Transmission    </a:t>
            </a:r>
            <a:endParaRPr lang="en-US" dirty="0">
              <a:solidFill>
                <a:srgbClr val="FF0000"/>
              </a:solidFill>
            </a:endParaRPr>
          </a:p>
        </p:txBody>
      </p:sp>
      <p:sp>
        <p:nvSpPr>
          <p:cNvPr id="3" name="عنصر نائب للمحتوى 2"/>
          <p:cNvSpPr>
            <a:spLocks noGrp="1"/>
          </p:cNvSpPr>
          <p:nvPr>
            <p:ph idx="1"/>
          </p:nvPr>
        </p:nvSpPr>
        <p:spPr/>
        <p:txBody>
          <a:bodyPr>
            <a:normAutofit/>
          </a:bodyPr>
          <a:lstStyle/>
          <a:p>
            <a:r>
              <a:rPr lang="en-US" dirty="0" smtClean="0"/>
              <a:t>Data may be transfer from one device to another by means of some communication media.</a:t>
            </a:r>
          </a:p>
          <a:p>
            <a:r>
              <a:rPr lang="en-US" dirty="0" smtClean="0"/>
              <a:t> The electromagnetic or light waves that transfer data</a:t>
            </a:r>
          </a:p>
          <a:p>
            <a:pPr>
              <a:buNone/>
            </a:pPr>
            <a:r>
              <a:rPr lang="en-US" dirty="0" smtClean="0"/>
              <a:t>    from one device to another device in encoded form are called signals. </a:t>
            </a:r>
          </a:p>
          <a:p>
            <a:r>
              <a:rPr lang="en-US" dirty="0" smtClean="0"/>
              <a:t>Data transmissions across the network can occur in two forms i.e.:</a:t>
            </a:r>
          </a:p>
          <a:p>
            <a:r>
              <a:rPr lang="en-US" b="1" dirty="0" smtClean="0"/>
              <a:t>(</a:t>
            </a:r>
            <a:r>
              <a:rPr lang="en-US" b="1" dirty="0" err="1" smtClean="0"/>
              <a:t>i</a:t>
            </a:r>
            <a:r>
              <a:rPr lang="en-US" b="1" dirty="0" smtClean="0"/>
              <a:t>) Analog signal.</a:t>
            </a:r>
            <a:endParaRPr lang="en-US" dirty="0" smtClean="0"/>
          </a:p>
          <a:p>
            <a:r>
              <a:rPr lang="en-US" b="1" dirty="0" smtClean="0"/>
              <a:t>(ii) Digital signal.</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solidFill>
                  <a:srgbClr val="FF0000"/>
                </a:solidFill>
              </a:rPr>
              <a:t>Data Transmission </a:t>
            </a:r>
            <a:endParaRPr lang="en-US" dirty="0">
              <a:solidFill>
                <a:srgbClr val="FF0000"/>
              </a:solidFill>
            </a:endParaRPr>
          </a:p>
        </p:txBody>
      </p:sp>
      <p:sp>
        <p:nvSpPr>
          <p:cNvPr id="3" name="عنصر نائب للمحتوى 2"/>
          <p:cNvSpPr>
            <a:spLocks noGrp="1"/>
          </p:cNvSpPr>
          <p:nvPr>
            <p:ph idx="1"/>
          </p:nvPr>
        </p:nvSpPr>
        <p:spPr/>
        <p:txBody>
          <a:bodyPr/>
          <a:lstStyle/>
          <a:p>
            <a:r>
              <a:rPr lang="en-US" b="1" u="sng" dirty="0" smtClean="0"/>
              <a:t>Analog Signal</a:t>
            </a:r>
            <a:r>
              <a:rPr lang="en-US" dirty="0" smtClean="0"/>
              <a:t>. The transfer of data in the form of electrical signals or continuous waves is called analog signal or analog data transmission. An analog signal is measured in volts and its frequency is in hertz (Hz</a:t>
            </a:r>
            <a:r>
              <a:rPr lang="ar-SA" dirty="0" smtClean="0"/>
              <a:t>(</a:t>
            </a:r>
            <a:r>
              <a:rPr lang="en-US" dirty="0" smtClean="0"/>
              <a:t>.</a:t>
            </a:r>
          </a:p>
          <a:p>
            <a:endParaRPr lang="en-US" dirty="0"/>
          </a:p>
        </p:txBody>
      </p:sp>
      <p:pic>
        <p:nvPicPr>
          <p:cNvPr id="4" name="صورة 3"/>
          <p:cNvPicPr/>
          <p:nvPr/>
        </p:nvPicPr>
        <p:blipFill>
          <a:blip r:embed="rId2"/>
          <a:srcRect/>
          <a:stretch>
            <a:fillRect/>
          </a:stretch>
        </p:blipFill>
        <p:spPr bwMode="auto">
          <a:xfrm>
            <a:off x="5000628" y="3571876"/>
            <a:ext cx="3702235" cy="28259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829</Words>
  <PresentationFormat>عرض على الشاشة (3:4)‏</PresentationFormat>
  <Paragraphs>92</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تدفق</vt:lpstr>
      <vt:lpstr>CHAPTER 5 part 1 DATA COMMUNICATION</vt:lpstr>
      <vt:lpstr>Data communication</vt:lpstr>
      <vt:lpstr>Elements of Data Communication</vt:lpstr>
      <vt:lpstr>Elements of Data Communication</vt:lpstr>
      <vt:lpstr>Elements of Data Communication</vt:lpstr>
      <vt:lpstr>Elements of Data Communication</vt:lpstr>
      <vt:lpstr>Elements of Data Communication</vt:lpstr>
      <vt:lpstr>Data Transmission    </vt:lpstr>
      <vt:lpstr>Data Transmission </vt:lpstr>
      <vt:lpstr>Data Transmission </vt:lpstr>
      <vt:lpstr>Data Transmission </vt:lpstr>
      <vt:lpstr>Data Transmission </vt:lpstr>
      <vt:lpstr>Modes of Data Communication</vt:lpstr>
      <vt:lpstr>Modes of Data Communication</vt:lpstr>
      <vt:lpstr>Modes of Data Communication</vt:lpstr>
      <vt:lpstr>Modes of Data Communication</vt:lpstr>
      <vt:lpstr>Modes of Data Communication</vt:lpstr>
      <vt:lpstr>Modes of Data Communication</vt:lpstr>
      <vt:lpstr>Modes of Data Communication</vt:lpstr>
      <vt:lpstr>Modes of Data Communication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DATA COMMUNICATION</dc:title>
  <dc:creator>A_J_J</dc:creator>
  <cp:lastModifiedBy>A_A_J</cp:lastModifiedBy>
  <cp:revision>2</cp:revision>
  <dcterms:created xsi:type="dcterms:W3CDTF">2018-12-28T07:32:59Z</dcterms:created>
  <dcterms:modified xsi:type="dcterms:W3CDTF">2018-12-28T07:48:58Z</dcterms:modified>
</cp:coreProperties>
</file>